
<file path=[Content_Types].xml><?xml version="1.0" encoding="utf-8"?>
<Types xmlns="http://schemas.openxmlformats.org/package/2006/content-types">
  <Default Extension="bin" ContentType="audio/unknown"/>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4"/>
  </p:notesMasterIdLst>
  <p:sldIdLst>
    <p:sldId id="256" r:id="rId2"/>
    <p:sldId id="257" r:id="rId3"/>
    <p:sldId id="258" r:id="rId4"/>
    <p:sldId id="268" r:id="rId5"/>
    <p:sldId id="261" r:id="rId6"/>
    <p:sldId id="260"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843" autoAdjust="0"/>
  </p:normalViewPr>
  <p:slideViewPr>
    <p:cSldViewPr>
      <p:cViewPr>
        <p:scale>
          <a:sx n="107" d="100"/>
          <a:sy n="107" d="100"/>
        </p:scale>
        <p:origin x="-8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4845FB-C8A1-4FF3-A4F9-E50D0A7D2D77}" type="datetimeFigureOut">
              <a:rPr lang="en-US" smtClean="0"/>
              <a:pPr/>
              <a:t>2/16/2012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AE192A-3988-424E-8CBB-B75BF92CF2A2}" type="slidenum">
              <a:rPr lang="en-US" smtClean="0"/>
              <a:pPr/>
              <a:t>‹#›</a:t>
            </a:fld>
            <a:endParaRPr lang="en-US"/>
          </a:p>
        </p:txBody>
      </p:sp>
    </p:spTree>
    <p:extLst>
      <p:ext uri="{BB962C8B-B14F-4D97-AF65-F5344CB8AC3E}">
        <p14:creationId xmlns:p14="http://schemas.microsoft.com/office/powerpoint/2010/main" val="2681551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from Google&gt;&gt;Images</a:t>
            </a:r>
            <a:endParaRPr lang="en-US" dirty="0"/>
          </a:p>
        </p:txBody>
      </p:sp>
      <p:sp>
        <p:nvSpPr>
          <p:cNvPr id="4" name="Slide Number Placeholder 3"/>
          <p:cNvSpPr>
            <a:spLocks noGrp="1"/>
          </p:cNvSpPr>
          <p:nvPr>
            <p:ph type="sldNum" sz="quarter" idx="10"/>
          </p:nvPr>
        </p:nvSpPr>
        <p:spPr/>
        <p:txBody>
          <a:bodyPr/>
          <a:lstStyle/>
          <a:p>
            <a:fld id="{3AAE192A-3988-424E-8CBB-B75BF92CF2A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a:t>
            </a:r>
            <a:r>
              <a:rPr lang="en-US" baseline="0" dirty="0" smtClean="0"/>
              <a:t> from Google&gt;&gt;Images </a:t>
            </a:r>
            <a:endParaRPr lang="en-US" dirty="0"/>
          </a:p>
        </p:txBody>
      </p:sp>
      <p:sp>
        <p:nvSpPr>
          <p:cNvPr id="4" name="Slide Number Placeholder 3"/>
          <p:cNvSpPr>
            <a:spLocks noGrp="1"/>
          </p:cNvSpPr>
          <p:nvPr>
            <p:ph type="sldNum" sz="quarter" idx="10"/>
          </p:nvPr>
        </p:nvSpPr>
        <p:spPr/>
        <p:txBody>
          <a:bodyPr/>
          <a:lstStyle/>
          <a:p>
            <a:fld id="{3AAE192A-3988-424E-8CBB-B75BF92CF2A2}" type="slidenum">
              <a:rPr lang="en-US" smtClean="0"/>
              <a:pPr/>
              <a:t>2</a:t>
            </a:fld>
            <a:endParaRPr lang="en-US"/>
          </a:p>
        </p:txBody>
      </p:sp>
    </p:spTree>
    <p:extLst>
      <p:ext uri="{BB962C8B-B14F-4D97-AF65-F5344CB8AC3E}">
        <p14:creationId xmlns:p14="http://schemas.microsoft.com/office/powerpoint/2010/main" val="2360071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a:t>
            </a:r>
            <a:r>
              <a:rPr lang="en-US" baseline="0" dirty="0" smtClean="0"/>
              <a:t> form Google&gt;&gt;Images</a:t>
            </a:r>
            <a:endParaRPr lang="en-US" dirty="0"/>
          </a:p>
        </p:txBody>
      </p:sp>
      <p:sp>
        <p:nvSpPr>
          <p:cNvPr id="4" name="Slide Number Placeholder 3"/>
          <p:cNvSpPr>
            <a:spLocks noGrp="1"/>
          </p:cNvSpPr>
          <p:nvPr>
            <p:ph type="sldNum" sz="quarter" idx="10"/>
          </p:nvPr>
        </p:nvSpPr>
        <p:spPr/>
        <p:txBody>
          <a:bodyPr/>
          <a:lstStyle/>
          <a:p>
            <a:fld id="{3AAE192A-3988-424E-8CBB-B75BF92CF2A2}"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from</a:t>
            </a:r>
            <a:r>
              <a:rPr lang="en-US" baseline="0" dirty="0" smtClean="0"/>
              <a:t> pediatric-healthcare.com</a:t>
            </a:r>
            <a:endParaRPr lang="en-US" dirty="0"/>
          </a:p>
        </p:txBody>
      </p:sp>
      <p:sp>
        <p:nvSpPr>
          <p:cNvPr id="4" name="Slide Number Placeholder 3"/>
          <p:cNvSpPr>
            <a:spLocks noGrp="1"/>
          </p:cNvSpPr>
          <p:nvPr>
            <p:ph type="sldNum" sz="quarter" idx="10"/>
          </p:nvPr>
        </p:nvSpPr>
        <p:spPr/>
        <p:txBody>
          <a:bodyPr/>
          <a:lstStyle/>
          <a:p>
            <a:fld id="{3AAE192A-3988-424E-8CBB-B75BF92CF2A2}"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pPr eaLnBrk="1" latinLnBrk="0" hangingPunct="1"/>
            <a:fld id="{9D21D778-B565-4D7E-94D7-64010A445B68}" type="datetimeFigureOut">
              <a:rPr lang="en-US" smtClean="0"/>
              <a:pPr eaLnBrk="1" latinLnBrk="0" hangingPunct="1"/>
              <a:t>2/16/2012</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kumimoji="0"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2/16/2012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2/16/2012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a:t>‹#›</a:t>
            </a:fld>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2/16/2012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a:t>‹#›</a:t>
            </a:fld>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2/16/2012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a:t>‹#›</a:t>
            </a:fld>
            <a:endParaRPr kumimoji="0" lang="en-US" dirty="0">
              <a:solidFill>
                <a:schemeClr val="accent3">
                  <a:shade val="75000"/>
                </a:scheme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2/16/2012</a:t>
            </a:fld>
            <a:endParaRPr lang="en-US"/>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pPr eaLnBrk="1" latinLnBrk="0" hangingPunct="1"/>
            <a:fld id="{9D21D778-B565-4D7E-94D7-64010A445B68}" type="datetimeFigureOut">
              <a:rPr lang="en-US" smtClean="0"/>
              <a:pPr eaLnBrk="1" latinLnBrk="0" hangingPunct="1"/>
              <a:t>2/16/2012</a:t>
            </a:fld>
            <a:endParaRPr lang="en-US"/>
          </a:p>
        </p:txBody>
      </p:sp>
      <p:sp>
        <p:nvSpPr>
          <p:cNvPr id="27" name="Slide Number Placeholder 26"/>
          <p:cNvSpPr>
            <a:spLocks noGrp="1"/>
          </p:cNvSpPr>
          <p:nvPr>
            <p:ph type="sldNum" sz="quarter" idx="11"/>
          </p:nvPr>
        </p:nvSpPr>
        <p:spPr/>
        <p:txBody>
          <a:bodyPr rtlCol="0"/>
          <a:lstStyle/>
          <a:p>
            <a:pPr algn="ctr" eaLnBrk="1" latinLnBrk="0" hangingPunct="1"/>
            <a:fld id="{2C6B1FF6-39B9-40F5-8B67-33C6354A3D4F}" type="slidenum">
              <a:rPr kumimoji="0" lang="en-US" smtClean="0"/>
              <a:pPr algn="ctr" eaLnBrk="1" latinLnBrk="0" hangingPunct="1"/>
              <a:t>‹#›</a:t>
            </a:fld>
            <a:endParaRPr kumimoji="0" lang="en-US" dirty="0"/>
          </a:p>
        </p:txBody>
      </p:sp>
      <p:sp>
        <p:nvSpPr>
          <p:cNvPr id="28" name="Footer Placeholder 27"/>
          <p:cNvSpPr>
            <a:spLocks noGrp="1"/>
          </p:cNvSpPr>
          <p:nvPr>
            <p:ph type="ftr" sz="quarter" idx="12"/>
          </p:nvPr>
        </p:nvSpPr>
        <p:spPr/>
        <p:txBody>
          <a:bodyPr rtlCol="0"/>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pPr eaLnBrk="1" latinLnBrk="0" hangingPunct="1"/>
            <a:fld id="{9D21D778-B565-4D7E-94D7-64010A445B68}" type="datetimeFigureOut">
              <a:rPr lang="en-US" smtClean="0"/>
              <a:pPr eaLnBrk="1" latinLnBrk="0" hangingPunct="1"/>
              <a:t>2/16/2012</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kumimoji="0" lang="en-US" dirty="0"/>
          </a:p>
        </p:txBody>
      </p:sp>
      <p:sp>
        <p:nvSpPr>
          <p:cNvPr id="5" name="Slide Number Placeholder 4"/>
          <p:cNvSpPr>
            <a:spLocks noGrp="1"/>
          </p:cNvSpPr>
          <p:nvPr>
            <p:ph type="sldNum" sz="quarter" idx="12"/>
          </p:nvPr>
        </p:nvSpPr>
        <p:spPr>
          <a:xfrm>
            <a:off x="8174736" y="2272"/>
            <a:ext cx="762000" cy="365760"/>
          </a:xfrm>
        </p:spPr>
        <p:txBody>
          <a:bodyPr/>
          <a:lstStyle/>
          <a:p>
            <a:fld id="{2C6B1FF6-39B9-40F5-8B67-33C6354A3D4F}" type="slidenum">
              <a:rPr kumimoji="0" lang="en-US" smtClean="0"/>
              <a:pPr/>
              <a:t>‹#›</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2/16/2012</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2C6B1FF6-39B9-40F5-8B67-33C6354A3D4F}" type="slidenum">
              <a:rPr kumimoji="0" lang="en-US" smtClean="0"/>
              <a:pPr/>
              <a:t>‹#›</a:t>
            </a:fld>
            <a:endParaRPr kumimoji="0" lang="en-US" dirty="0">
              <a:solidFill>
                <a:srgbClr val="FFFFFF"/>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2/16/2012</a:t>
            </a:fld>
            <a:endParaRPr lang="en-US"/>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a:t>‹#›</a:t>
            </a:fld>
            <a:endParaRPr kumimoji="0" lang="en-US" dirty="0">
              <a:solidFill>
                <a:schemeClr val="accent3">
                  <a:shade val="75000"/>
                </a:scheme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2/16/2012</a:t>
            </a:fld>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a:t>‹#›</a:t>
            </a:fld>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pPr algn="r" eaLnBrk="1" latinLnBrk="0" hangingPunct="1"/>
            <a:fld id="{9D21D778-B565-4D7E-94D7-64010A445B68}" type="datetimeFigureOut">
              <a:rPr lang="en-US" smtClean="0"/>
              <a:pPr algn="r" eaLnBrk="1" latinLnBrk="0" hangingPunct="1"/>
              <a:t>2/16/2012</a:t>
            </a:fld>
            <a:endParaRPr lang="en-US" sz="1400" dirty="0">
              <a:solidFill>
                <a:srgbClr val="FFFFFF"/>
              </a:solidFill>
            </a:endParaRPr>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pPr algn="l" eaLnBrk="1" latinLnBrk="0" hangingPunct="1"/>
            <a:endParaRPr kumimoji="0" lang="en-US" dirty="0">
              <a:solidFill>
                <a:srgbClr val="FFFFFF"/>
              </a:solidFill>
            </a:endParaRPr>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audio" Target="../media/audio8.bin"/><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fda.gov/" TargetMode="External"/><Relationship Id="rId2" Type="http://schemas.openxmlformats.org/officeDocument/2006/relationships/audio" Target="../media/audio9.bin"/><Relationship Id="rId1" Type="http://schemas.openxmlformats.org/officeDocument/2006/relationships/slideLayout" Target="../slideLayouts/slideLayout2.xml"/><Relationship Id="rId4" Type="http://schemas.openxmlformats.org/officeDocument/2006/relationships/hyperlink" Target="http://www.ibx.com/" TargetMode="External"/></Relationships>
</file>

<file path=ppt/slides/_rels/slide2.xml.rels><?xml version="1.0" encoding="UTF-8" standalone="yes"?>
<Relationships xmlns="http://schemas.openxmlformats.org/package/2006/relationships"><Relationship Id="rId3" Type="http://schemas.openxmlformats.org/officeDocument/2006/relationships/audio" Target="../media/audio2.bin"/><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audio" Target="../media/audio3.bin"/><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4.bin"/><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5.bin"/><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audio" Target="../media/audio6.bin"/><Relationship Id="rId1" Type="http://schemas.openxmlformats.org/officeDocument/2006/relationships/slideLayout" Target="../slideLayouts/slideLayout2.xml"/><Relationship Id="rId5" Type="http://schemas.openxmlformats.org/officeDocument/2006/relationships/image" Target="../media/image12.jpg"/><Relationship Id="rId4" Type="http://schemas.openxmlformats.org/officeDocument/2006/relationships/image" Target="../media/image11.jpg"/></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audio" Target="../media/audio7.bin"/><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audio" Target="../media/audio5.bin"/><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Success with a Career in Pediatrics </a:t>
            </a:r>
            <a:endParaRPr lang="en-US" dirty="0"/>
          </a:p>
        </p:txBody>
      </p:sp>
      <p:sp>
        <p:nvSpPr>
          <p:cNvPr id="2" name="Subtitle 1"/>
          <p:cNvSpPr>
            <a:spLocks noGrp="1"/>
          </p:cNvSpPr>
          <p:nvPr>
            <p:ph type="subTitle" idx="1"/>
          </p:nvPr>
        </p:nvSpPr>
        <p:spPr/>
        <p:txBody>
          <a:bodyPr>
            <a:normAutofit/>
          </a:bodyPr>
          <a:lstStyle/>
          <a:p>
            <a:r>
              <a:rPr lang="en-US" dirty="0" smtClean="0"/>
              <a:t>Rosanne Ramraj</a:t>
            </a:r>
          </a:p>
          <a:p>
            <a:r>
              <a:rPr lang="en-US" dirty="0"/>
              <a:t> </a:t>
            </a:r>
            <a:r>
              <a:rPr lang="en-US" dirty="0" smtClean="0"/>
              <a:t>5</a:t>
            </a:r>
            <a:r>
              <a:rPr lang="en-US" baseline="30000" dirty="0" smtClean="0"/>
              <a:t>th</a:t>
            </a:r>
            <a:r>
              <a:rPr lang="en-US" dirty="0" smtClean="0"/>
              <a:t> period</a:t>
            </a:r>
          </a:p>
          <a:p>
            <a:r>
              <a:rPr lang="en-US" dirty="0"/>
              <a:t> </a:t>
            </a:r>
            <a:r>
              <a:rPr lang="en-US" dirty="0" smtClean="0"/>
              <a:t>VIC2301 </a:t>
            </a:r>
          </a:p>
          <a:p>
            <a:r>
              <a:rPr lang="en-US" dirty="0" smtClean="0"/>
              <a:t>2-16-12</a:t>
            </a:r>
            <a:endParaRPr lang="en-US"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33160" y="3124200"/>
            <a:ext cx="2606040" cy="3257550"/>
          </a:xfrm>
          <a:prstGeom prst="rect">
            <a:avLst/>
          </a:prstGeom>
        </p:spPr>
      </p:pic>
    </p:spTree>
    <p:extLst>
      <p:ext uri="{BB962C8B-B14F-4D97-AF65-F5344CB8AC3E}">
        <p14:creationId xmlns:p14="http://schemas.microsoft.com/office/powerpoint/2010/main" val="3760067524"/>
      </p:ext>
    </p:extLst>
  </p:cSld>
  <p:clrMapOvr>
    <a:masterClrMapping/>
  </p:clrMapOvr>
  <p:transition spd="slow">
    <p:push dir="u"/>
    <p:sndAc>
      <p:stSnd>
        <p:snd r:embed="rId3"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ppt_w</p:attrName>
                                        </p:attrNameLst>
                                      </p:cBhvr>
                                      <p:tavLst>
                                        <p:tav tm="0" fmla="#ppt_w*sin(2.5*pi*$)">
                                          <p:val>
                                            <p:fltVal val="0"/>
                                          </p:val>
                                        </p:tav>
                                        <p:tav tm="100000">
                                          <p:val>
                                            <p:fltVal val="1"/>
                                          </p:val>
                                        </p:tav>
                                      </p:tavLst>
                                    </p:anim>
                                    <p:anim calcmode="lin" valueType="num">
                                      <p:cBhvr>
                                        <p:cTn id="9" dur="2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0"/>
                                        <p:tgtEl>
                                          <p:spTgt spid="4"/>
                                        </p:tgtEl>
                                      </p:cBhvr>
                                    </p:animEffect>
                                    <p:anim calcmode="lin" valueType="num">
                                      <p:cBhvr>
                                        <p:cTn id="15" dur="2000" fill="hold"/>
                                        <p:tgtEl>
                                          <p:spTgt spid="4"/>
                                        </p:tgtEl>
                                        <p:attrNameLst>
                                          <p:attrName>ppt_w</p:attrName>
                                        </p:attrNameLst>
                                      </p:cBhvr>
                                      <p:tavLst>
                                        <p:tav tm="0" fmla="#ppt_w*sin(2.5*pi*$)">
                                          <p:val>
                                            <p:fltVal val="0"/>
                                          </p:val>
                                        </p:tav>
                                        <p:tav tm="100000">
                                          <p:val>
                                            <p:fltVal val="1"/>
                                          </p:val>
                                        </p:tav>
                                      </p:tavLst>
                                    </p:anim>
                                    <p:anim calcmode="lin" valueType="num">
                                      <p:cBhvr>
                                        <p:cTn id="16"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Medical schools</a:t>
            </a:r>
            <a:endParaRPr lang="en-US" dirty="0"/>
          </a:p>
        </p:txBody>
      </p:sp>
      <p:sp>
        <p:nvSpPr>
          <p:cNvPr id="3" name="Content Placeholder 2"/>
          <p:cNvSpPr>
            <a:spLocks noGrp="1"/>
          </p:cNvSpPr>
          <p:nvPr>
            <p:ph idx="1"/>
          </p:nvPr>
        </p:nvSpPr>
        <p:spPr/>
        <p:txBody>
          <a:bodyPr/>
          <a:lstStyle/>
          <a:p>
            <a:r>
              <a:rPr lang="en-US" dirty="0" smtClean="0"/>
              <a:t> </a:t>
            </a:r>
            <a:r>
              <a:rPr lang="en-US" sz="2400" dirty="0" smtClean="0"/>
              <a:t>University of Florida College of Medicine</a:t>
            </a:r>
          </a:p>
          <a:p>
            <a:r>
              <a:rPr lang="en-US" sz="2400" dirty="0" smtClean="0"/>
              <a:t>University of South Florida College of Medicine</a:t>
            </a:r>
          </a:p>
          <a:p>
            <a:r>
              <a:rPr lang="en-US" sz="2400" dirty="0" smtClean="0"/>
              <a:t>University of Miami School of Medicine</a:t>
            </a:r>
          </a:p>
          <a:p>
            <a:r>
              <a:rPr lang="en-US" sz="2400" dirty="0" smtClean="0"/>
              <a:t>Florida State University College of Medicine</a:t>
            </a:r>
          </a:p>
          <a:p>
            <a:pPr>
              <a:buNone/>
            </a:pPr>
            <a:r>
              <a:rPr lang="en-US" sz="2400" dirty="0" smtClean="0"/>
              <a:t>   </a:t>
            </a:r>
            <a:r>
              <a:rPr lang="en-US" sz="3200" dirty="0" smtClean="0"/>
              <a:t>These </a:t>
            </a:r>
            <a:r>
              <a:rPr lang="en-US" sz="3200" dirty="0" smtClean="0"/>
              <a:t>are medical schools only listed in Florida.</a:t>
            </a:r>
            <a:endParaRPr lang="en-US" sz="32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0" y="4443899"/>
            <a:ext cx="3596689" cy="2340998"/>
          </a:xfrm>
          <a:prstGeom prst="rect">
            <a:avLst/>
          </a:prstGeom>
        </p:spPr>
      </p:pic>
    </p:spTree>
    <p:extLst>
      <p:ext uri="{BB962C8B-B14F-4D97-AF65-F5344CB8AC3E}">
        <p14:creationId xmlns:p14="http://schemas.microsoft.com/office/powerpoint/2010/main" val="3081590833"/>
      </p:ext>
    </p:extLst>
  </p:cSld>
  <p:clrMapOvr>
    <a:masterClrMapping/>
  </p:clrMapOvr>
  <mc:AlternateContent xmlns:mc="http://schemas.openxmlformats.org/markup-compatibility/2006">
    <mc:Choice xmlns:p14="http://schemas.microsoft.com/office/powerpoint/2010/main" Requires="p14">
      <p:transition p14:dur="100">
        <p:cut/>
        <p:sndAc>
          <p:stSnd>
            <p:snd r:embed="rId2" name="whoosh.wav"/>
          </p:stSnd>
        </p:sndAc>
      </p:transition>
    </mc:Choice>
    <mc:Fallback>
      <p:transition>
        <p:cut/>
        <p:sndAc>
          <p:stSnd>
            <p:snd r:embed="rId2" name="whoosh.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t>
            </a:r>
            <a:r>
              <a:rPr lang="en-US" dirty="0" smtClean="0"/>
              <a:t>Why did I choose this career?</a:t>
            </a:r>
            <a:endParaRPr lang="en-US" dirty="0"/>
          </a:p>
        </p:txBody>
      </p:sp>
      <p:sp>
        <p:nvSpPr>
          <p:cNvPr id="3" name="Content Placeholder 2"/>
          <p:cNvSpPr>
            <a:spLocks noGrp="1"/>
          </p:cNvSpPr>
          <p:nvPr>
            <p:ph idx="1"/>
          </p:nvPr>
        </p:nvSpPr>
        <p:spPr/>
        <p:txBody>
          <a:bodyPr>
            <a:normAutofit/>
          </a:bodyPr>
          <a:lstStyle/>
          <a:p>
            <a:r>
              <a:rPr lang="en-US" sz="2400" dirty="0" smtClean="0"/>
              <a:t>I chose to pursue a career in Pediatrics, because I’ve always wanted to be involved in the medical field, and I love to be around children. </a:t>
            </a:r>
          </a:p>
          <a:p>
            <a:r>
              <a:rPr lang="en-US" sz="2400" dirty="0"/>
              <a:t> </a:t>
            </a:r>
            <a:r>
              <a:rPr lang="en-US" sz="2400" dirty="0" smtClean="0"/>
              <a:t>I also love science and math.</a:t>
            </a:r>
          </a:p>
          <a:p>
            <a:endParaRPr lang="en-US" sz="2400" dirty="0"/>
          </a:p>
          <a:p>
            <a:r>
              <a:rPr lang="en-US" sz="2400" dirty="0" smtClean="0"/>
              <a:t>I think the profession best suits me, because I can do it for the rest of my life.</a:t>
            </a:r>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7000" y="4648200"/>
            <a:ext cx="2647765" cy="2192784"/>
          </a:xfrm>
          <a:prstGeom prst="rect">
            <a:avLst/>
          </a:prstGeom>
        </p:spPr>
      </p:pic>
    </p:spTree>
    <p:extLst>
      <p:ext uri="{BB962C8B-B14F-4D97-AF65-F5344CB8AC3E}">
        <p14:creationId xmlns:p14="http://schemas.microsoft.com/office/powerpoint/2010/main" val="1451654172"/>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32" fill="hold" nodeType="clickEffect">
                                  <p:stCondLst>
                                    <p:cond delay="0"/>
                                  </p:stCondLst>
                                  <p:childTnLst>
                                    <p:anim calcmode="lin" valueType="num">
                                      <p:cBhvr>
                                        <p:cTn id="6" dur="500"/>
                                        <p:tgtEl>
                                          <p:spTgt spid="4"/>
                                        </p:tgtEl>
                                        <p:attrNameLst>
                                          <p:attrName>ppt_w</p:attrName>
                                        </p:attrNameLst>
                                      </p:cBhvr>
                                      <p:tavLst>
                                        <p:tav tm="0">
                                          <p:val>
                                            <p:strVal val="ppt_w"/>
                                          </p:val>
                                        </p:tav>
                                        <p:tav tm="100000">
                                          <p:val>
                                            <p:fltVal val="0"/>
                                          </p:val>
                                        </p:tav>
                                      </p:tavLst>
                                    </p:anim>
                                    <p:anim calcmode="lin" valueType="num">
                                      <p:cBhvr>
                                        <p:cTn id="7" dur="500"/>
                                        <p:tgtEl>
                                          <p:spTgt spid="4"/>
                                        </p:tgtEl>
                                        <p:attrNameLst>
                                          <p:attrName>ppt_h</p:attrName>
                                        </p:attrNameLst>
                                      </p:cBhvr>
                                      <p:tavLst>
                                        <p:tav tm="0">
                                          <p:val>
                                            <p:strVal val="ppt_h"/>
                                          </p:val>
                                        </p:tav>
                                        <p:tav tm="100000">
                                          <p:val>
                                            <p:fltVal val="0"/>
                                          </p:val>
                                        </p:tav>
                                      </p:tavLst>
                                    </p:anim>
                                    <p:animEffect transition="out" filter="fade">
                                      <p:cBhvr>
                                        <p:cTn id="8" dur="500"/>
                                        <p:tgtEl>
                                          <p:spTgt spid="4"/>
                                        </p:tgtEl>
                                      </p:cBhvr>
                                    </p:animEffect>
                                    <p:set>
                                      <p:cBhvr>
                                        <p:cTn id="9"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Credits</a:t>
            </a:r>
            <a:endParaRPr lang="en-US" dirty="0"/>
          </a:p>
        </p:txBody>
      </p:sp>
      <p:sp>
        <p:nvSpPr>
          <p:cNvPr id="3" name="Content Placeholder 2"/>
          <p:cNvSpPr>
            <a:spLocks noGrp="1"/>
          </p:cNvSpPr>
          <p:nvPr>
            <p:ph idx="1"/>
          </p:nvPr>
        </p:nvSpPr>
        <p:spPr/>
        <p:txBody>
          <a:bodyPr/>
          <a:lstStyle/>
          <a:p>
            <a:r>
              <a:rPr lang="en-US" dirty="0" smtClean="0"/>
              <a:t>PowerPoint created and edited by Rosanne Ramraj. </a:t>
            </a:r>
          </a:p>
          <a:p>
            <a:r>
              <a:rPr lang="en-US" dirty="0" smtClean="0"/>
              <a:t>Design Template from Microsoft  PowerPoint 2010.</a:t>
            </a:r>
          </a:p>
          <a:p>
            <a:r>
              <a:rPr lang="en-US" dirty="0" smtClean="0"/>
              <a:t>Sources: </a:t>
            </a:r>
          </a:p>
          <a:p>
            <a:r>
              <a:rPr lang="en-US" i="1" u="sng" dirty="0" smtClean="0">
                <a:hlinkClick r:id="rId3"/>
              </a:rPr>
              <a:t>www.fda.gov</a:t>
            </a:r>
            <a:endParaRPr lang="en-US" i="1" u="sng" dirty="0" smtClean="0"/>
          </a:p>
          <a:p>
            <a:r>
              <a:rPr lang="en-US" i="1" u="sng" dirty="0" smtClean="0">
                <a:solidFill>
                  <a:schemeClr val="accent2">
                    <a:lumMod val="60000"/>
                    <a:lumOff val="40000"/>
                  </a:schemeClr>
                </a:solidFill>
                <a:hlinkClick r:id="rId4"/>
              </a:rPr>
              <a:t>www.ibx.com</a:t>
            </a:r>
            <a:endParaRPr lang="en-US" i="1" u="sng" dirty="0" smtClean="0">
              <a:solidFill>
                <a:schemeClr val="accent2">
                  <a:lumMod val="60000"/>
                  <a:lumOff val="40000"/>
                </a:schemeClr>
              </a:solidFill>
            </a:endParaRPr>
          </a:p>
          <a:p>
            <a:r>
              <a:rPr lang="en-US" i="1" u="sng" dirty="0" smtClean="0">
                <a:solidFill>
                  <a:schemeClr val="accent2">
                    <a:lumMod val="60000"/>
                    <a:lumOff val="40000"/>
                  </a:schemeClr>
                </a:solidFill>
              </a:rPr>
              <a:t>Google&gt;&gt;Images </a:t>
            </a:r>
          </a:p>
          <a:p>
            <a:r>
              <a:rPr lang="en-US" i="1" u="sng" dirty="0" smtClean="0">
                <a:solidFill>
                  <a:schemeClr val="accent2">
                    <a:lumMod val="60000"/>
                    <a:lumOff val="40000"/>
                  </a:schemeClr>
                </a:solidFill>
              </a:rPr>
              <a:t>Information from pediatrichealthcare.com</a:t>
            </a:r>
          </a:p>
          <a:p>
            <a:endParaRPr lang="en-US" i="1" u="sng" dirty="0"/>
          </a:p>
        </p:txBody>
      </p:sp>
    </p:spTree>
    <p:extLst>
      <p:ext uri="{BB962C8B-B14F-4D97-AF65-F5344CB8AC3E}">
        <p14:creationId xmlns:p14="http://schemas.microsoft.com/office/powerpoint/2010/main" val="1157676559"/>
      </p:ext>
    </p:extLst>
  </p:cSld>
  <p:clrMapOvr>
    <a:masterClrMapping/>
  </p:clrMapOvr>
  <mc:AlternateContent xmlns:mc="http://schemas.openxmlformats.org/markup-compatibility/2006">
    <mc:Choice xmlns:p14="http://schemas.microsoft.com/office/powerpoint/2010/main" Requires="p14">
      <p:transition spd="slow" p14:dur="1600">
        <p14:gallery dir="l"/>
        <p:sndAc>
          <p:stSnd>
            <p:snd r:embed="rId2" name="applause.wav"/>
          </p:stSnd>
        </p:sndAc>
      </p:transition>
    </mc:Choice>
    <mc:Fallback>
      <p:transition spd="slow">
        <p:fade/>
        <p:sndAc>
          <p:stSnd>
            <p:snd r:embed="rId2" name="applaus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should you major in?</a:t>
            </a:r>
            <a:endParaRPr lang="en-US" dirty="0"/>
          </a:p>
        </p:txBody>
      </p:sp>
      <p:sp>
        <p:nvSpPr>
          <p:cNvPr id="3" name="Content Placeholder 2"/>
          <p:cNvSpPr>
            <a:spLocks noGrp="1"/>
          </p:cNvSpPr>
          <p:nvPr>
            <p:ph idx="1"/>
          </p:nvPr>
        </p:nvSpPr>
        <p:spPr/>
        <p:txBody>
          <a:bodyPr/>
          <a:lstStyle/>
          <a:p>
            <a:r>
              <a:rPr lang="en-US" dirty="0" smtClean="0"/>
              <a:t>If you’d like to pursue a career in Pediatrics, you should major in Biology, Chemistry, a Biology collateral, or a Chemistry collateral.</a:t>
            </a:r>
          </a:p>
          <a:p>
            <a:r>
              <a:rPr lang="en-US" sz="1800" dirty="0" smtClean="0"/>
              <a:t>Schooling is very significant and you should make at least a “B” average in these majors. </a:t>
            </a:r>
          </a:p>
          <a:p>
            <a:pPr marL="109728" indent="0">
              <a:buNone/>
            </a:pPr>
            <a:r>
              <a:rPr lang="en-US" sz="1800" dirty="0" smtClean="0"/>
              <a:t> </a:t>
            </a: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00600" y="3968214"/>
            <a:ext cx="2254250" cy="2889786"/>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6400" y="4352826"/>
            <a:ext cx="1955800" cy="2346960"/>
          </a:xfrm>
          <a:prstGeom prst="rect">
            <a:avLst/>
          </a:prstGeom>
        </p:spPr>
      </p:pic>
    </p:spTree>
    <p:extLst>
      <p:ext uri="{BB962C8B-B14F-4D97-AF65-F5344CB8AC3E}">
        <p14:creationId xmlns:p14="http://schemas.microsoft.com/office/powerpoint/2010/main" val="2811953207"/>
      </p:ext>
    </p:extLst>
  </p:cSld>
  <p:clrMapOvr>
    <a:masterClrMapping/>
  </p:clrMapOvr>
  <mc:AlternateContent xmlns:mc="http://schemas.openxmlformats.org/markup-compatibility/2006">
    <mc:Choice xmlns:p14="http://schemas.microsoft.com/office/powerpoint/2010/main" Requires="p14">
      <p:transition p14:dur="100">
        <p:cut/>
        <p:sndAc>
          <p:stSnd>
            <p:snd r:embed="rId3" name="camera.wav"/>
          </p:stSnd>
        </p:sndAc>
      </p:transition>
    </mc:Choice>
    <mc:Fallback>
      <p:transition>
        <p:cut/>
        <p:sndAc>
          <p:stSnd>
            <p:snd r:embed="rId3" name="camera.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4" presetClass="emph" presetSubtype="0" fill="hold" nodeType="clickEffect">
                                  <p:stCondLst>
                                    <p:cond delay="0"/>
                                  </p:stCondLst>
                                  <p:childTnLst>
                                    <p:animClr clrSpc="hsl" dir="cw">
                                      <p:cBhvr override="childStyle">
                                        <p:cTn id="21" dur="500" fill="hold"/>
                                        <p:tgtEl>
                                          <p:spTgt spid="5"/>
                                        </p:tgtEl>
                                        <p:attrNameLst>
                                          <p:attrName>style.color</p:attrName>
                                        </p:attrNameLst>
                                      </p:cBhvr>
                                      <p:by>
                                        <p:hsl h="0" s="-12549" l="-25098"/>
                                      </p:by>
                                    </p:animClr>
                                    <p:animClr clrSpc="hsl" dir="cw">
                                      <p:cBhvr>
                                        <p:cTn id="22" dur="500" fill="hold"/>
                                        <p:tgtEl>
                                          <p:spTgt spid="5"/>
                                        </p:tgtEl>
                                        <p:attrNameLst>
                                          <p:attrName>fillcolor</p:attrName>
                                        </p:attrNameLst>
                                      </p:cBhvr>
                                      <p:by>
                                        <p:hsl h="0" s="-12549" l="-25098"/>
                                      </p:by>
                                    </p:animClr>
                                    <p:animClr clrSpc="hsl" dir="cw">
                                      <p:cBhvr>
                                        <p:cTn id="23" dur="500" fill="hold"/>
                                        <p:tgtEl>
                                          <p:spTgt spid="5"/>
                                        </p:tgtEl>
                                        <p:attrNameLst>
                                          <p:attrName>stroke.color</p:attrName>
                                        </p:attrNameLst>
                                      </p:cBhvr>
                                      <p:by>
                                        <p:hsl h="0" s="-12549" l="-25098"/>
                                      </p:by>
                                    </p:animClr>
                                    <p:set>
                                      <p:cBhvr>
                                        <p:cTn id="24" dur="500" fill="hold"/>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Years of schooling </a:t>
            </a:r>
            <a:endParaRPr lang="en-US" dirty="0"/>
          </a:p>
        </p:txBody>
      </p:sp>
      <p:sp>
        <p:nvSpPr>
          <p:cNvPr id="3" name="Content Placeholder 2"/>
          <p:cNvSpPr>
            <a:spLocks noGrp="1"/>
          </p:cNvSpPr>
          <p:nvPr>
            <p:ph idx="1"/>
          </p:nvPr>
        </p:nvSpPr>
        <p:spPr/>
        <p:txBody>
          <a:bodyPr/>
          <a:lstStyle/>
          <a:p>
            <a:r>
              <a:rPr lang="en-US" sz="1800" dirty="0" smtClean="0"/>
              <a:t>4 years of college</a:t>
            </a:r>
          </a:p>
          <a:p>
            <a:r>
              <a:rPr lang="en-US" sz="1800" dirty="0" smtClean="0"/>
              <a:t>4 years of Medical School</a:t>
            </a:r>
          </a:p>
          <a:p>
            <a:r>
              <a:rPr lang="en-US" sz="1800" dirty="0" smtClean="0"/>
              <a:t>3 years of Pediatric Residency</a:t>
            </a:r>
          </a:p>
          <a:p>
            <a:endParaRPr lang="en-US" dirty="0"/>
          </a:p>
          <a:p>
            <a:endParaRPr lang="en-US" dirty="0" smtClean="0"/>
          </a:p>
          <a:p>
            <a:r>
              <a:rPr lang="en-US" dirty="0" smtClean="0"/>
              <a:t>***** Undergraduate  schooling is your 4 years in college. Prerequisites for medical school should be completed as well. (chemistry, biology, physics, etc.)</a:t>
            </a:r>
            <a:endParaRPr lang="en-US"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00600" y="1981200"/>
            <a:ext cx="2768600" cy="2124901"/>
          </a:xfrm>
          <a:prstGeom prst="rect">
            <a:avLst/>
          </a:prstGeom>
        </p:spPr>
      </p:pic>
    </p:spTree>
    <p:extLst>
      <p:ext uri="{BB962C8B-B14F-4D97-AF65-F5344CB8AC3E}">
        <p14:creationId xmlns:p14="http://schemas.microsoft.com/office/powerpoint/2010/main" val="443427823"/>
      </p:ext>
    </p:extLst>
  </p:cSld>
  <p:clrMapOvr>
    <a:masterClrMapping/>
  </p:clrMapOvr>
  <p:transition spd="slow">
    <p:randomBar dir="vert"/>
    <p:sndAc>
      <p:stSnd>
        <p:snd r:embed="rId3" name="click.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xit" presetSubtype="1" fill="hold" nodeType="clickEffect">
                                  <p:stCondLst>
                                    <p:cond delay="0"/>
                                  </p:stCondLst>
                                  <p:childTnLst>
                                    <p:animEffect transition="out" filter="wheel(1)">
                                      <p:cBhvr>
                                        <p:cTn id="6" dur="2000"/>
                                        <p:tgtEl>
                                          <p:spTgt spid="3">
                                            <p:txEl>
                                              <p:pRg st="0" end="0"/>
                                            </p:txEl>
                                          </p:spTgt>
                                        </p:tgtEl>
                                      </p:cBhvr>
                                    </p:animEffect>
                                    <p:set>
                                      <p:cBhvr>
                                        <p:cTn id="7" dur="1" fill="hold">
                                          <p:stCondLst>
                                            <p:cond delay="1999"/>
                                          </p:stCondLst>
                                        </p:cTn>
                                        <p:tgtEl>
                                          <p:spTgt spid="3">
                                            <p:txEl>
                                              <p:pRg st="0" end="0"/>
                                            </p:txEl>
                                          </p:spTgt>
                                        </p:tgtEl>
                                        <p:attrNameLst>
                                          <p:attrName>style.visibility</p:attrName>
                                        </p:attrNameLst>
                                      </p:cBhvr>
                                      <p:to>
                                        <p:strVal val="hidden"/>
                                      </p:to>
                                    </p:set>
                                  </p:childTnLst>
                                </p:cTn>
                              </p:par>
                              <p:par>
                                <p:cTn id="8" presetID="21" presetClass="exit" presetSubtype="1" fill="hold" nodeType="withEffect">
                                  <p:stCondLst>
                                    <p:cond delay="0"/>
                                  </p:stCondLst>
                                  <p:childTnLst>
                                    <p:animEffect transition="out" filter="wheel(1)">
                                      <p:cBhvr>
                                        <p:cTn id="9" dur="2000"/>
                                        <p:tgtEl>
                                          <p:spTgt spid="3">
                                            <p:txEl>
                                              <p:pRg st="1" end="1"/>
                                            </p:txEl>
                                          </p:spTgt>
                                        </p:tgtEl>
                                      </p:cBhvr>
                                    </p:animEffect>
                                    <p:set>
                                      <p:cBhvr>
                                        <p:cTn id="10" dur="1" fill="hold">
                                          <p:stCondLst>
                                            <p:cond delay="1999"/>
                                          </p:stCondLst>
                                        </p:cTn>
                                        <p:tgtEl>
                                          <p:spTgt spid="3">
                                            <p:txEl>
                                              <p:pRg st="1" end="1"/>
                                            </p:txEl>
                                          </p:spTgt>
                                        </p:tgtEl>
                                        <p:attrNameLst>
                                          <p:attrName>style.visibility</p:attrName>
                                        </p:attrNameLst>
                                      </p:cBhvr>
                                      <p:to>
                                        <p:strVal val="hidden"/>
                                      </p:to>
                                    </p:set>
                                  </p:childTnLst>
                                </p:cTn>
                              </p:par>
                              <p:par>
                                <p:cTn id="11" presetID="21" presetClass="exit" presetSubtype="1" fill="hold" nodeType="withEffect">
                                  <p:stCondLst>
                                    <p:cond delay="0"/>
                                  </p:stCondLst>
                                  <p:childTnLst>
                                    <p:animEffect transition="out" filter="wheel(1)">
                                      <p:cBhvr>
                                        <p:cTn id="12" dur="2000"/>
                                        <p:tgtEl>
                                          <p:spTgt spid="3">
                                            <p:txEl>
                                              <p:pRg st="2" end="2"/>
                                            </p:txEl>
                                          </p:spTgt>
                                        </p:tgtEl>
                                      </p:cBhvr>
                                    </p:animEffect>
                                    <p:set>
                                      <p:cBhvr>
                                        <p:cTn id="13" dur="1" fill="hold">
                                          <p:stCondLst>
                                            <p:cond delay="1999"/>
                                          </p:stCondLst>
                                        </p:cTn>
                                        <p:tgtEl>
                                          <p:spTgt spid="3">
                                            <p:txEl>
                                              <p:pRg st="2" end="2"/>
                                            </p:txEl>
                                          </p:spTgt>
                                        </p:tgtEl>
                                        <p:attrNameLst>
                                          <p:attrName>style.visibility</p:attrName>
                                        </p:attrNameLst>
                                      </p:cBhvr>
                                      <p:to>
                                        <p:strVal val="hidden"/>
                                      </p:to>
                                    </p:set>
                                  </p:childTnLst>
                                </p:cTn>
                              </p:par>
                              <p:par>
                                <p:cTn id="14" presetID="21" presetClass="exit" presetSubtype="1" fill="hold" nodeType="withEffect">
                                  <p:stCondLst>
                                    <p:cond delay="0"/>
                                  </p:stCondLst>
                                  <p:childTnLst>
                                    <p:animEffect transition="out" filter="wheel(1)">
                                      <p:cBhvr>
                                        <p:cTn id="15" dur="2000"/>
                                        <p:tgtEl>
                                          <p:spTgt spid="3">
                                            <p:txEl>
                                              <p:pRg st="5" end="5"/>
                                            </p:txEl>
                                          </p:spTgt>
                                        </p:tgtEl>
                                      </p:cBhvr>
                                    </p:animEffect>
                                    <p:set>
                                      <p:cBhvr>
                                        <p:cTn id="16" dur="1" fill="hold">
                                          <p:stCondLst>
                                            <p:cond delay="1999"/>
                                          </p:stCondLst>
                                        </p:cTn>
                                        <p:tgtEl>
                                          <p:spTgt spid="3">
                                            <p:txEl>
                                              <p:pRg st="5" end="5"/>
                                            </p:txEl>
                                          </p:spTgt>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6" presetClass="emph" presetSubtype="0" fill="hold" nodeType="clickEffect">
                                  <p:stCondLst>
                                    <p:cond delay="0"/>
                                  </p:stCondLst>
                                  <p:childTnLst>
                                    <p:animScale>
                                      <p:cBhvr>
                                        <p:cTn id="20"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p>
            <a:r>
              <a:rPr lang="en-US" dirty="0" smtClean="0"/>
              <a:t>  </a:t>
            </a:r>
            <a:r>
              <a:rPr lang="en-US" sz="3600" dirty="0" smtClean="0"/>
              <a:t>How would you practice pediatrics?</a:t>
            </a:r>
            <a:endParaRPr lang="en-US" dirty="0"/>
          </a:p>
        </p:txBody>
      </p:sp>
      <p:sp>
        <p:nvSpPr>
          <p:cNvPr id="3" name="Content Placeholder 2"/>
          <p:cNvSpPr>
            <a:spLocks noGrp="1"/>
          </p:cNvSpPr>
          <p:nvPr>
            <p:ph idx="1"/>
          </p:nvPr>
        </p:nvSpPr>
        <p:spPr/>
        <p:txBody>
          <a:bodyPr>
            <a:normAutofit/>
          </a:bodyPr>
          <a:lstStyle/>
          <a:p>
            <a:r>
              <a:rPr lang="en-US" sz="2400" dirty="0" smtClean="0"/>
              <a:t>I would like to work at a children’s hospital, and I prefer not to have my own business.</a:t>
            </a:r>
          </a:p>
          <a:p>
            <a:r>
              <a:rPr lang="en-US" sz="2400" dirty="0" smtClean="0"/>
              <a:t>Hospitals such as, Saint Jude’s Children’s Hospital, Shand’s Children’s Hospital, and Nemours Children’s Clinic Hospital.</a:t>
            </a:r>
            <a:endParaRPr lang="en-US" sz="2400" dirty="0"/>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71800" y="4343400"/>
            <a:ext cx="2537233" cy="2135505"/>
          </a:xfrm>
          <a:prstGeom prst="rect">
            <a:avLst/>
          </a:prstGeom>
        </p:spPr>
      </p:pic>
    </p:spTree>
    <p:extLst>
      <p:ext uri="{BB962C8B-B14F-4D97-AF65-F5344CB8AC3E}">
        <p14:creationId xmlns:p14="http://schemas.microsoft.com/office/powerpoint/2010/main" val="1969291686"/>
      </p:ext>
    </p:extLst>
  </p:cSld>
  <p:clrMapOvr>
    <a:masterClrMapping/>
  </p:clrMapOvr>
  <p:transition>
    <p:fade thruBlk="1"/>
    <p:sndAc>
      <p:stSnd>
        <p:snd r:embed="rId3"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Working Environment</a:t>
            </a:r>
            <a:endParaRPr lang="en-US" dirty="0"/>
          </a:p>
        </p:txBody>
      </p:sp>
      <p:sp>
        <p:nvSpPr>
          <p:cNvPr id="3" name="Content Placeholder 2"/>
          <p:cNvSpPr>
            <a:spLocks noGrp="1"/>
          </p:cNvSpPr>
          <p:nvPr>
            <p:ph idx="1"/>
          </p:nvPr>
        </p:nvSpPr>
        <p:spPr/>
        <p:txBody>
          <a:bodyPr>
            <a:normAutofit/>
          </a:bodyPr>
          <a:lstStyle/>
          <a:p>
            <a:r>
              <a:rPr lang="en-US" sz="2000" dirty="0" smtClean="0"/>
              <a:t>The working environment for a pediatrician consists of nurses, parents, infants, children from ages two through eighteen, and other pediatricians. </a:t>
            </a:r>
          </a:p>
          <a:p>
            <a:endParaRPr lang="en-US" sz="2000" dirty="0" smtClean="0"/>
          </a:p>
          <a:p>
            <a:r>
              <a:rPr lang="en-US" sz="2000" dirty="0" smtClean="0"/>
              <a:t> It is important to be able to communicate with children and parents very well to have a great impression on the quality of your work and attitude.</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47653" y="4267200"/>
            <a:ext cx="1903740" cy="2678518"/>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09800" y="4461361"/>
            <a:ext cx="3363959" cy="2290196"/>
          </a:xfrm>
          <a:prstGeom prst="rect">
            <a:avLst/>
          </a:prstGeom>
        </p:spPr>
      </p:pic>
    </p:spTree>
    <p:extLst>
      <p:ext uri="{BB962C8B-B14F-4D97-AF65-F5344CB8AC3E}">
        <p14:creationId xmlns:p14="http://schemas.microsoft.com/office/powerpoint/2010/main" val="3087193822"/>
      </p:ext>
    </p:extLst>
  </p:cSld>
  <p:clrMapOvr>
    <a:masterClrMapping/>
  </p:clrMapOvr>
  <mc:AlternateContent xmlns:mc="http://schemas.openxmlformats.org/markup-compatibility/2006">
    <mc:Choice xmlns:p14="http://schemas.microsoft.com/office/powerpoint/2010/main" Requires="p14">
      <p:transition p14:dur="100">
        <p:cut/>
        <p:sndAc>
          <p:stSnd>
            <p:snd r:embed="rId2" name="breeze.wav"/>
          </p:stSnd>
        </p:sndAc>
      </p:transition>
    </mc:Choice>
    <mc:Fallback>
      <p:transition>
        <p:cut/>
        <p:sndAc>
          <p:stSnd>
            <p:snd r:embed="rId2" name="breez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5"/>
                                        </p:tgtEl>
                                        <p:attrNameLst>
                                          <p:attrName>r</p:attrName>
                                        </p:attrNameLst>
                                      </p:cBhvr>
                                    </p:animRot>
                                    <p:animRot by="-240000">
                                      <p:cBhvr>
                                        <p:cTn id="7" dur="200" fill="hold">
                                          <p:stCondLst>
                                            <p:cond delay="200"/>
                                          </p:stCondLst>
                                        </p:cTn>
                                        <p:tgtEl>
                                          <p:spTgt spid="5"/>
                                        </p:tgtEl>
                                        <p:attrNameLst>
                                          <p:attrName>r</p:attrName>
                                        </p:attrNameLst>
                                      </p:cBhvr>
                                    </p:animRot>
                                    <p:animRot by="240000">
                                      <p:cBhvr>
                                        <p:cTn id="8" dur="200" fill="hold">
                                          <p:stCondLst>
                                            <p:cond delay="400"/>
                                          </p:stCondLst>
                                        </p:cTn>
                                        <p:tgtEl>
                                          <p:spTgt spid="5"/>
                                        </p:tgtEl>
                                        <p:attrNameLst>
                                          <p:attrName>r</p:attrName>
                                        </p:attrNameLst>
                                      </p:cBhvr>
                                    </p:animRot>
                                    <p:animRot by="-240000">
                                      <p:cBhvr>
                                        <p:cTn id="9" dur="200" fill="hold">
                                          <p:stCondLst>
                                            <p:cond delay="600"/>
                                          </p:stCondLst>
                                        </p:cTn>
                                        <p:tgtEl>
                                          <p:spTgt spid="5"/>
                                        </p:tgtEl>
                                        <p:attrNameLst>
                                          <p:attrName>r</p:attrName>
                                        </p:attrNameLst>
                                      </p:cBhvr>
                                    </p:animRot>
                                    <p:animRot by="120000">
                                      <p:cBhvr>
                                        <p:cTn id="10" dur="200" fill="hold">
                                          <p:stCondLst>
                                            <p:cond delay="80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Training and Certification                     requirements</a:t>
            </a:r>
            <a:endParaRPr lang="en-US" dirty="0"/>
          </a:p>
        </p:txBody>
      </p:sp>
      <p:sp>
        <p:nvSpPr>
          <p:cNvPr id="3" name="Content Placeholder 2"/>
          <p:cNvSpPr>
            <a:spLocks noGrp="1"/>
          </p:cNvSpPr>
          <p:nvPr>
            <p:ph idx="1"/>
          </p:nvPr>
        </p:nvSpPr>
        <p:spPr/>
        <p:txBody>
          <a:bodyPr>
            <a:normAutofit/>
          </a:bodyPr>
          <a:lstStyle/>
          <a:p>
            <a:r>
              <a:rPr lang="en-US" sz="2400" dirty="0" smtClean="0"/>
              <a:t>Pediatricians are board certified by the American Board of Pediatrics (ABP). They must take a written board examination before completing residency to get board certification. If they choose to specialize in another branch of pediatrics, they must be board certified by an appropriate organization.</a:t>
            </a:r>
            <a:endParaRPr lang="en-US" sz="24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7800" y="4114800"/>
            <a:ext cx="3352800" cy="2296548"/>
          </a:xfrm>
          <a:prstGeom prst="rect">
            <a:avLst/>
          </a:prstGeom>
        </p:spPr>
      </p:pic>
    </p:spTree>
    <p:extLst>
      <p:ext uri="{BB962C8B-B14F-4D97-AF65-F5344CB8AC3E}">
        <p14:creationId xmlns:p14="http://schemas.microsoft.com/office/powerpoint/2010/main" val="1463304234"/>
      </p:ext>
    </p:extLst>
  </p:cSld>
  <p:clrMapOvr>
    <a:masterClrMapping/>
  </p:clrMapOvr>
  <p:transition spd="slow">
    <p:pull/>
    <p:sndAc>
      <p:stSnd>
        <p:snd r:embed="rId2" name="pu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2" presetClass="exit" presetSubtype="0" fill="hold" nodeType="clickEffect">
                                  <p:stCondLst>
                                    <p:cond delay="0"/>
                                  </p:stCondLst>
                                  <p:childTnLst>
                                    <p:animEffect transition="out" filter="fade">
                                      <p:cBhvr>
                                        <p:cTn id="24" dur="1000"/>
                                        <p:tgtEl>
                                          <p:spTgt spid="4"/>
                                        </p:tgtEl>
                                      </p:cBhvr>
                                    </p:animEffect>
                                    <p:anim calcmode="lin" valueType="num">
                                      <p:cBhvr>
                                        <p:cTn id="25" dur="1000"/>
                                        <p:tgtEl>
                                          <p:spTgt spid="4"/>
                                        </p:tgtEl>
                                        <p:attrNameLst>
                                          <p:attrName>ppt_x</p:attrName>
                                        </p:attrNameLst>
                                      </p:cBhvr>
                                      <p:tavLst>
                                        <p:tav tm="0">
                                          <p:val>
                                            <p:strVal val="ppt_x"/>
                                          </p:val>
                                        </p:tav>
                                        <p:tav tm="100000">
                                          <p:val>
                                            <p:strVal val="ppt_x"/>
                                          </p:val>
                                        </p:tav>
                                      </p:tavLst>
                                    </p:anim>
                                    <p:anim calcmode="lin" valueType="num">
                                      <p:cBhvr>
                                        <p:cTn id="26" dur="1000"/>
                                        <p:tgtEl>
                                          <p:spTgt spid="4"/>
                                        </p:tgtEl>
                                        <p:attrNameLst>
                                          <p:attrName>ppt_y</p:attrName>
                                        </p:attrNameLst>
                                      </p:cBhvr>
                                      <p:tavLst>
                                        <p:tav tm="0">
                                          <p:val>
                                            <p:strVal val="ppt_y"/>
                                          </p:val>
                                        </p:tav>
                                        <p:tav tm="100000">
                                          <p:val>
                                            <p:strVal val="ppt_y+.1"/>
                                          </p:val>
                                        </p:tav>
                                      </p:tavLst>
                                    </p:anim>
                                    <p:set>
                                      <p:cBhvr>
                                        <p:cTn id="27" dur="1" fill="hold">
                                          <p:stCondLst>
                                            <p:cond delay="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Benefits of Pediatrics</a:t>
            </a:r>
            <a:endParaRPr lang="en-US" dirty="0"/>
          </a:p>
        </p:txBody>
      </p:sp>
      <p:sp>
        <p:nvSpPr>
          <p:cNvPr id="3" name="Content Placeholder 2"/>
          <p:cNvSpPr>
            <a:spLocks noGrp="1"/>
          </p:cNvSpPr>
          <p:nvPr>
            <p:ph idx="1"/>
          </p:nvPr>
        </p:nvSpPr>
        <p:spPr/>
        <p:txBody>
          <a:bodyPr>
            <a:normAutofit/>
          </a:bodyPr>
          <a:lstStyle/>
          <a:p>
            <a:r>
              <a:rPr lang="en-US" sz="1800" dirty="0" smtClean="0"/>
              <a:t>Basic hospital, surgical, and medical insurance</a:t>
            </a:r>
            <a:endParaRPr lang="en-US" sz="1800" dirty="0"/>
          </a:p>
          <a:p>
            <a:r>
              <a:rPr lang="en-US" sz="1800" dirty="0" smtClean="0"/>
              <a:t>Maternity Leave</a:t>
            </a:r>
          </a:p>
          <a:p>
            <a:r>
              <a:rPr lang="en-US" sz="1800" dirty="0" smtClean="0"/>
              <a:t>Dental Assistance Plan</a:t>
            </a:r>
          </a:p>
          <a:p>
            <a:r>
              <a:rPr lang="en-US" sz="1800" dirty="0" smtClean="0"/>
              <a:t>Group Life Insurance</a:t>
            </a:r>
          </a:p>
          <a:p>
            <a:r>
              <a:rPr lang="en-US" sz="1800" dirty="0" smtClean="0"/>
              <a:t>Sick-Leave Plan for short term disability</a:t>
            </a:r>
          </a:p>
          <a:p>
            <a:r>
              <a:rPr lang="en-US" sz="1800" dirty="0" smtClean="0"/>
              <a:t>Long-Term Disability</a:t>
            </a:r>
          </a:p>
          <a:p>
            <a:r>
              <a:rPr lang="en-US" sz="1800" dirty="0" smtClean="0"/>
              <a:t>Travel Insurance</a:t>
            </a:r>
          </a:p>
          <a:p>
            <a:r>
              <a:rPr lang="en-US" sz="1800" dirty="0" smtClean="0"/>
              <a:t>Vacation Benefits</a:t>
            </a:r>
          </a:p>
          <a:p>
            <a:r>
              <a:rPr lang="en-US" sz="1800" dirty="0" smtClean="0"/>
              <a:t>Tuition Benefits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6459" y="838200"/>
            <a:ext cx="2388139" cy="159397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1603" y="2895600"/>
            <a:ext cx="2984500" cy="2662432"/>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120" y="5375642"/>
            <a:ext cx="5953679" cy="1299920"/>
          </a:xfrm>
          <a:prstGeom prst="rect">
            <a:avLst/>
          </a:prstGeom>
        </p:spPr>
      </p:pic>
    </p:spTree>
    <p:extLst>
      <p:ext uri="{BB962C8B-B14F-4D97-AF65-F5344CB8AC3E}">
        <p14:creationId xmlns:p14="http://schemas.microsoft.com/office/powerpoint/2010/main" val="674970805"/>
      </p:ext>
    </p:extLst>
  </p:cSld>
  <p:clrMapOvr>
    <a:masterClrMapping/>
  </p:clrMapOvr>
  <mc:AlternateContent xmlns:mc="http://schemas.openxmlformats.org/markup-compatibility/2006">
    <mc:Choice xmlns:p14="http://schemas.microsoft.com/office/powerpoint/2010/main" Requires="p14">
      <p:transition spd="slow" p14:dur="800">
        <p:circle/>
        <p:sndAc>
          <p:stSnd>
            <p:snd r:embed="rId2" name="suction.wav"/>
          </p:stSnd>
        </p:sndAc>
      </p:transition>
    </mc:Choice>
    <mc:Fallback>
      <p:transition spd="slow">
        <p:circle/>
        <p:sndAc>
          <p:stSnd>
            <p:snd r:embed="rId2" name="suction.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Salary</a:t>
            </a:r>
            <a:endParaRPr lang="en-US" dirty="0"/>
          </a:p>
        </p:txBody>
      </p:sp>
      <p:sp>
        <p:nvSpPr>
          <p:cNvPr id="3" name="Content Placeholder 2"/>
          <p:cNvSpPr>
            <a:spLocks noGrp="1"/>
          </p:cNvSpPr>
          <p:nvPr>
            <p:ph idx="1"/>
          </p:nvPr>
        </p:nvSpPr>
        <p:spPr/>
        <p:txBody>
          <a:bodyPr/>
          <a:lstStyle/>
          <a:p>
            <a:r>
              <a:rPr lang="en-US" sz="2000" dirty="0" smtClean="0"/>
              <a:t>The annual starting salary for a pediatrician is $</a:t>
            </a:r>
            <a:r>
              <a:rPr lang="en-US" sz="2000" dirty="0" smtClean="0"/>
              <a:t>68,000.00</a:t>
            </a:r>
            <a:endParaRPr lang="en-US" sz="2000" dirty="0" smtClean="0"/>
          </a:p>
          <a:p>
            <a:r>
              <a:rPr lang="en-US" sz="2000" dirty="0" smtClean="0"/>
              <a:t>Depending on the area you specialize in, the outcome of your annual salary will differ. </a:t>
            </a:r>
          </a:p>
          <a:p>
            <a:r>
              <a:rPr lang="en-US" sz="2000" dirty="0" smtClean="0"/>
              <a:t>They do not get paid by hour, but annually and if they practice privately, then they may get paid by the patient.</a:t>
            </a:r>
          </a:p>
          <a:p>
            <a:r>
              <a:rPr lang="en-US" sz="2000" dirty="0" smtClean="0"/>
              <a:t>The region, amount of schooling, specializing field, and how many years of practice you’ve had depends on what your salary will be.</a:t>
            </a:r>
          </a:p>
          <a:p>
            <a:endParaRPr lang="en-US" dirty="0" smtClean="0"/>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9000" y="4648200"/>
            <a:ext cx="1663700" cy="2035707"/>
          </a:xfrm>
          <a:prstGeom prst="rect">
            <a:avLst/>
          </a:prstGeom>
        </p:spPr>
      </p:pic>
    </p:spTree>
    <p:extLst>
      <p:ext uri="{BB962C8B-B14F-4D97-AF65-F5344CB8AC3E}">
        <p14:creationId xmlns:p14="http://schemas.microsoft.com/office/powerpoint/2010/main" val="151811979"/>
      </p:ext>
    </p:extLst>
  </p:cSld>
  <p:clrMapOvr>
    <a:masterClrMapping/>
  </p:clrMapOvr>
  <p:transition spd="slow">
    <p:wipe/>
    <p:sndAc>
      <p:stSnd>
        <p:snd r:embed="rId2" name="cashre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Pediatrics Associations</a:t>
            </a:r>
            <a:endParaRPr lang="en-US" dirty="0"/>
          </a:p>
        </p:txBody>
      </p:sp>
      <p:sp>
        <p:nvSpPr>
          <p:cNvPr id="3" name="Content Placeholder 2"/>
          <p:cNvSpPr>
            <a:spLocks noGrp="1"/>
          </p:cNvSpPr>
          <p:nvPr>
            <p:ph idx="1"/>
          </p:nvPr>
        </p:nvSpPr>
        <p:spPr/>
        <p:txBody>
          <a:bodyPr/>
          <a:lstStyle/>
          <a:p>
            <a:pPr>
              <a:buNone/>
            </a:pPr>
            <a:r>
              <a:rPr lang="en-US" dirty="0" smtClean="0"/>
              <a:t>American Academy of Pediatrics</a:t>
            </a:r>
          </a:p>
          <a:p>
            <a:pPr>
              <a:buNone/>
            </a:pPr>
            <a:r>
              <a:rPr lang="en-US" dirty="0" smtClean="0"/>
              <a:t>Pediatric Academic Societies </a:t>
            </a:r>
          </a:p>
          <a:p>
            <a:pPr>
              <a:buNone/>
            </a:pPr>
            <a:r>
              <a:rPr lang="en-US" dirty="0" smtClean="0"/>
              <a:t>Academic Pediatric Association</a:t>
            </a:r>
          </a:p>
          <a:p>
            <a:pPr>
              <a:buNone/>
            </a:pPr>
            <a:endParaRPr lang="en-US" dirty="0" smtClean="0"/>
          </a:p>
          <a:p>
            <a:pPr>
              <a:buNone/>
            </a:pPr>
            <a:r>
              <a:rPr lang="en-US" sz="1400" dirty="0" smtClean="0"/>
              <a:t>        </a:t>
            </a:r>
            <a:r>
              <a:rPr lang="en-US" sz="2000" dirty="0" smtClean="0"/>
              <a:t>These associations help further knowledge and development in the field of pediatrics. Such, as studies in medicines, how to help infants, and children more in staying healthy. Also, learning more about the specialization of pediatrics.</a:t>
            </a:r>
            <a:endParaRPr lang="en-US" sz="20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11" y="5562600"/>
            <a:ext cx="5048250" cy="1148912"/>
          </a:xfrm>
          <a:prstGeom prst="rect">
            <a:avLst/>
          </a:prstGeom>
        </p:spPr>
      </p:pic>
    </p:spTree>
    <p:extLst>
      <p:ext uri="{BB962C8B-B14F-4D97-AF65-F5344CB8AC3E}">
        <p14:creationId xmlns:p14="http://schemas.microsoft.com/office/powerpoint/2010/main" val="467285838"/>
      </p:ext>
    </p:extLst>
  </p:cSld>
  <p:clrMapOvr>
    <a:masterClrMapping/>
  </p:clrMapOvr>
  <mc:AlternateContent xmlns:mc="http://schemas.openxmlformats.org/markup-compatibility/2006">
    <mc:Choice xmlns:p14="http://schemas.microsoft.com/office/powerpoint/2010/main" Requires="p14">
      <p:transition spd="slow" p14:dur="3400">
        <p14:reveal/>
        <p:sndAc>
          <p:stSnd>
            <p:snd r:embed="rId2" name="push.wav"/>
          </p:stSnd>
        </p:sndAc>
      </p:transition>
    </mc:Choice>
    <mc:Fallback>
      <p:transition spd="slow">
        <p:fade/>
        <p:sndAc>
          <p:stSnd>
            <p:snd r:embed="rId2" name="push.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circle(in)">
                                      <p:cBhvr>
                                        <p:cTn id="2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206</TotalTime>
  <Words>593</Words>
  <Application>Microsoft Office PowerPoint</Application>
  <PresentationFormat>On-screen Show (4:3)</PresentationFormat>
  <Paragraphs>73</Paragraphs>
  <Slides>12</Slides>
  <Notes>4</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Urban</vt:lpstr>
      <vt:lpstr>Success with a Career in Pediatrics </vt:lpstr>
      <vt:lpstr>What should you major in?</vt:lpstr>
      <vt:lpstr>      Years of schooling </vt:lpstr>
      <vt:lpstr>  How would you practice pediatrics?</vt:lpstr>
      <vt:lpstr>     Working Environment</vt:lpstr>
      <vt:lpstr>           Training and Certification                     requirements</vt:lpstr>
      <vt:lpstr>      Benefits of Pediatrics</vt:lpstr>
      <vt:lpstr>                 Salary</vt:lpstr>
      <vt:lpstr>            Pediatrics Associations</vt:lpstr>
      <vt:lpstr>           Medical schools</vt:lpstr>
      <vt:lpstr>      Why did I choose this career?</vt:lpstr>
      <vt:lpstr>Credits</vt:lpstr>
    </vt:vector>
  </TitlesOfParts>
  <Company>Haines City High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Ramraj, Rosanne</dc:creator>
  <cp:lastModifiedBy>Ramraj, Rosanne</cp:lastModifiedBy>
  <cp:revision>21</cp:revision>
  <dcterms:created xsi:type="dcterms:W3CDTF">2012-02-02T16:14:13Z</dcterms:created>
  <dcterms:modified xsi:type="dcterms:W3CDTF">2012-02-16T14:15:39Z</dcterms:modified>
</cp:coreProperties>
</file>